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95" r:id="rId3"/>
    <p:sldId id="296" r:id="rId4"/>
    <p:sldId id="297" r:id="rId5"/>
    <p:sldId id="298" r:id="rId6"/>
    <p:sldId id="299" r:id="rId7"/>
    <p:sldId id="272" r:id="rId8"/>
    <p:sldId id="302" r:id="rId9"/>
    <p:sldId id="300" r:id="rId10"/>
    <p:sldId id="301" r:id="rId11"/>
    <p:sldId id="274" r:id="rId12"/>
    <p:sldId id="275" r:id="rId13"/>
    <p:sldId id="277" r:id="rId14"/>
    <p:sldId id="282" r:id="rId15"/>
    <p:sldId id="284" r:id="rId16"/>
    <p:sldId id="286" r:id="rId17"/>
    <p:sldId id="288" r:id="rId18"/>
    <p:sldId id="289" r:id="rId19"/>
    <p:sldId id="290" r:id="rId20"/>
    <p:sldId id="291" r:id="rId21"/>
    <p:sldId id="292" r:id="rId22"/>
    <p:sldId id="293"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pPr>
              <a:defRPr/>
            </a:pPr>
            <a:fld id="{3C4F0F57-C4C7-432B-A201-378A258A05E6}" type="datetimeFigureOut">
              <a:rPr lang="pl-PL" smtClean="0">
                <a:solidFill>
                  <a:srgbClr val="ECE9C6"/>
                </a:solidFill>
              </a:rPr>
              <a:pPr>
                <a:defRPr/>
              </a:pPr>
              <a:t>18.04.2021</a:t>
            </a:fld>
            <a:endParaRPr lang="pl-PL" dirty="0">
              <a:solidFill>
                <a:srgbClr val="ECE9C6"/>
              </a:solidFill>
            </a:endParaRPr>
          </a:p>
        </p:txBody>
      </p:sp>
      <p:sp>
        <p:nvSpPr>
          <p:cNvPr id="17" name="Symbol zastępczy stopki 16"/>
          <p:cNvSpPr>
            <a:spLocks noGrp="1"/>
          </p:cNvSpPr>
          <p:nvPr>
            <p:ph type="ftr" sz="quarter" idx="11"/>
          </p:nvPr>
        </p:nvSpPr>
        <p:spPr/>
        <p:txBody>
          <a:bodyPr/>
          <a:lstStyle/>
          <a:p>
            <a:pPr>
              <a:defRPr/>
            </a:pPr>
            <a:endParaRPr lang="pl-PL" dirty="0">
              <a:solidFill>
                <a:srgbClr val="ECE9C6"/>
              </a:solidFill>
            </a:endParaRPr>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D774FB3-2412-4E01-B61D-291E8952EE3A}" type="slidenum">
              <a:rPr lang="pl-PL" smtClean="0">
                <a:solidFill>
                  <a:srgbClr val="ECE9C6"/>
                </a:solidFill>
              </a:rPr>
              <a:pPr>
                <a:defRPr/>
              </a:pPr>
              <a:t>‹#›</a:t>
            </a:fld>
            <a:endParaRPr lang="pl-PL" dirty="0">
              <a:solidFill>
                <a:srgbClr val="ECE9C6"/>
              </a:solidFill>
            </a:endParaRPr>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a:defRPr/>
            </a:pPr>
            <a:fld id="{85FE1238-C7AE-49F7-B523-FD29A2B68B19}" type="datetimeFigureOut">
              <a:rPr lang="pl-PL" smtClean="0">
                <a:solidFill>
                  <a:srgbClr val="895D1D"/>
                </a:solidFill>
              </a:rPr>
              <a:pPr>
                <a:defRPr/>
              </a:pPr>
              <a:t>18.04.2021</a:t>
            </a:fld>
            <a:endParaRPr lang="pl-PL" dirty="0">
              <a:solidFill>
                <a:srgbClr val="895D1D"/>
              </a:solidFill>
            </a:endParaRPr>
          </a:p>
        </p:txBody>
      </p:sp>
      <p:sp>
        <p:nvSpPr>
          <p:cNvPr id="5" name="Symbol zastępczy stopki 4"/>
          <p:cNvSpPr>
            <a:spLocks noGrp="1"/>
          </p:cNvSpPr>
          <p:nvPr>
            <p:ph type="ftr" sz="quarter" idx="11"/>
          </p:nvPr>
        </p:nvSpPr>
        <p:spPr/>
        <p:txBody>
          <a:bodyPr/>
          <a:lstStyle/>
          <a:p>
            <a:pPr>
              <a:defRPr/>
            </a:pPr>
            <a:endParaRPr lang="pl-PL" dirty="0">
              <a:solidFill>
                <a:srgbClr val="895D1D"/>
              </a:solidFill>
            </a:endParaRPr>
          </a:p>
        </p:txBody>
      </p:sp>
      <p:sp>
        <p:nvSpPr>
          <p:cNvPr id="6" name="Symbol zastępczy numeru slajdu 5"/>
          <p:cNvSpPr>
            <a:spLocks noGrp="1"/>
          </p:cNvSpPr>
          <p:nvPr>
            <p:ph type="sldNum" sz="quarter" idx="12"/>
          </p:nvPr>
        </p:nvSpPr>
        <p:spPr/>
        <p:txBody>
          <a:bodyPr/>
          <a:lstStyle/>
          <a:p>
            <a:pPr>
              <a:defRPr/>
            </a:pPr>
            <a:fld id="{BACE21E9-2FE6-4275-A3F6-244CCAD90418}" type="slidenum">
              <a:rPr lang="pl-PL" smtClean="0">
                <a:solidFill>
                  <a:srgbClr val="895D1D"/>
                </a:solidFill>
              </a:rPr>
              <a:pPr>
                <a:defRPr/>
              </a:pPr>
              <a:t>‹#›</a:t>
            </a:fld>
            <a:endParaRPr lang="pl-PL" dirty="0">
              <a:solidFill>
                <a:srgbClr val="895D1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ymbol zastępczy numeru slajdu 5"/>
          <p:cNvSpPr>
            <a:spLocks noGrp="1"/>
          </p:cNvSpPr>
          <p:nvPr>
            <p:ph type="sldNum" sz="quarter" idx="12"/>
          </p:nvPr>
        </p:nvSpPr>
        <p:spPr>
          <a:xfrm>
            <a:off x="6915912" y="3009901"/>
            <a:ext cx="457200" cy="441325"/>
          </a:xfrm>
        </p:spPr>
        <p:txBody>
          <a:bodyPr/>
          <a:lstStyle/>
          <a:p>
            <a:pPr>
              <a:defRPr/>
            </a:pPr>
            <a:fld id="{7B2BEDA7-22C2-4820-8514-D0571E91D523}" type="slidenum">
              <a:rPr lang="pl-PL" smtClean="0">
                <a:solidFill>
                  <a:srgbClr val="895D1D"/>
                </a:solidFill>
              </a:rPr>
              <a:pPr>
                <a:defRPr/>
              </a:pPr>
              <a:t>‹#›</a:t>
            </a:fld>
            <a:endParaRPr lang="pl-PL" dirty="0">
              <a:solidFill>
                <a:srgbClr val="895D1D"/>
              </a:solidFill>
            </a:endParaRPr>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a:defRPr/>
            </a:pPr>
            <a:fld id="{02D7BD67-139E-4BEC-9FB6-0B7AD72D5383}" type="datetimeFigureOut">
              <a:rPr lang="pl-PL" smtClean="0">
                <a:solidFill>
                  <a:srgbClr val="895D1D"/>
                </a:solidFill>
              </a:rPr>
              <a:pPr>
                <a:defRPr/>
              </a:pPr>
              <a:t>18.04.2021</a:t>
            </a:fld>
            <a:endParaRPr lang="pl-PL" dirty="0">
              <a:solidFill>
                <a:srgbClr val="895D1D"/>
              </a:solidFill>
            </a:endParaRPr>
          </a:p>
        </p:txBody>
      </p:sp>
      <p:sp>
        <p:nvSpPr>
          <p:cNvPr id="5" name="Symbol zastępczy stopki 4"/>
          <p:cNvSpPr>
            <a:spLocks noGrp="1"/>
          </p:cNvSpPr>
          <p:nvPr>
            <p:ph type="ftr" sz="quarter" idx="11"/>
          </p:nvPr>
        </p:nvSpPr>
        <p:spPr/>
        <p:txBody>
          <a:bodyPr/>
          <a:lstStyle/>
          <a:p>
            <a:pPr>
              <a:defRPr/>
            </a:pPr>
            <a:endParaRPr lang="pl-PL" dirty="0">
              <a:solidFill>
                <a:srgbClr val="895D1D"/>
              </a:solidFill>
            </a:endParaRPr>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pPr>
              <a:defRPr/>
            </a:pPr>
            <a:fld id="{EEDDFE7A-2407-4313-AEC1-1C34BE2AE606}" type="datetimeFigureOut">
              <a:rPr lang="pl-PL" smtClean="0">
                <a:solidFill>
                  <a:srgbClr val="895D1D"/>
                </a:solidFill>
              </a:rPr>
              <a:pPr>
                <a:defRPr/>
              </a:pPr>
              <a:t>18.04.2021</a:t>
            </a:fld>
            <a:endParaRPr lang="pl-PL" dirty="0">
              <a:solidFill>
                <a:srgbClr val="895D1D"/>
              </a:solidFill>
            </a:endParaRPr>
          </a:p>
        </p:txBody>
      </p:sp>
      <p:sp>
        <p:nvSpPr>
          <p:cNvPr id="5" name="Symbol zastępczy stopki 4"/>
          <p:cNvSpPr>
            <a:spLocks noGrp="1"/>
          </p:cNvSpPr>
          <p:nvPr>
            <p:ph type="ftr" sz="quarter" idx="11"/>
          </p:nvPr>
        </p:nvSpPr>
        <p:spPr/>
        <p:txBody>
          <a:bodyPr/>
          <a:lstStyle/>
          <a:p>
            <a:pPr>
              <a:defRPr/>
            </a:pPr>
            <a:endParaRPr lang="pl-PL" dirty="0">
              <a:solidFill>
                <a:srgbClr val="895D1D"/>
              </a:solidFill>
            </a:endParaRPr>
          </a:p>
        </p:txBody>
      </p:sp>
      <p:sp>
        <p:nvSpPr>
          <p:cNvPr id="6" name="Symbol zastępczy numeru slajdu 5"/>
          <p:cNvSpPr>
            <a:spLocks noGrp="1"/>
          </p:cNvSpPr>
          <p:nvPr>
            <p:ph type="sldNum" sz="quarter" idx="12"/>
          </p:nvPr>
        </p:nvSpPr>
        <p:spPr>
          <a:xfrm>
            <a:off x="4361688" y="1026372"/>
            <a:ext cx="457200" cy="441325"/>
          </a:xfrm>
        </p:spPr>
        <p:txBody>
          <a:bodyPr/>
          <a:lstStyle/>
          <a:p>
            <a:pPr>
              <a:defRPr/>
            </a:pPr>
            <a:fld id="{297AE0BF-18B2-4CA4-ABB7-5C4BAA56576F}" type="slidenum">
              <a:rPr lang="pl-PL" smtClean="0">
                <a:solidFill>
                  <a:srgbClr val="895D1D"/>
                </a:solidFill>
              </a:rPr>
              <a:pPr>
                <a:defRPr/>
              </a:pPr>
              <a:t>‹#›</a:t>
            </a:fld>
            <a:endParaRPr lang="pl-PL" dirty="0">
              <a:solidFill>
                <a:srgbClr val="895D1D"/>
              </a:solidFill>
            </a:endParaRPr>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pPr>
              <a:defRPr/>
            </a:pPr>
            <a:endParaRPr lang="pl-PL" dirty="0">
              <a:solidFill>
                <a:srgbClr val="895D1D"/>
              </a:solidFill>
            </a:endParaRPr>
          </a:p>
        </p:txBody>
      </p:sp>
      <p:sp>
        <p:nvSpPr>
          <p:cNvPr id="4" name="Symbol zastępczy daty 3"/>
          <p:cNvSpPr>
            <a:spLocks noGrp="1"/>
          </p:cNvSpPr>
          <p:nvPr>
            <p:ph type="dt" sz="half" idx="10"/>
          </p:nvPr>
        </p:nvSpPr>
        <p:spPr/>
        <p:txBody>
          <a:bodyPr/>
          <a:lstStyle/>
          <a:p>
            <a:pPr>
              <a:defRPr/>
            </a:pPr>
            <a:fld id="{C9B69989-8466-472A-BCA3-18314C8FC78E}" type="datetimeFigureOut">
              <a:rPr lang="pl-PL" smtClean="0">
                <a:solidFill>
                  <a:srgbClr val="895D1D"/>
                </a:solidFill>
              </a:rPr>
              <a:pPr>
                <a:defRPr/>
              </a:pPr>
              <a:t>18.04.2021</a:t>
            </a:fld>
            <a:endParaRPr lang="pl-PL" dirty="0">
              <a:solidFill>
                <a:srgbClr val="895D1D"/>
              </a:solidFill>
            </a:endParaRPr>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7C679C3-5A0B-419A-B4CB-4710661AB826}" type="slidenum">
              <a:rPr lang="pl-PL" smtClean="0">
                <a:solidFill>
                  <a:srgbClr val="895D1D"/>
                </a:solidFill>
              </a:rPr>
              <a:pPr>
                <a:defRPr/>
              </a:pPr>
              <a:t>‹#›</a:t>
            </a:fld>
            <a:endParaRPr lang="pl-PL" dirty="0">
              <a:solidFill>
                <a:srgbClr val="895D1D"/>
              </a:solidFill>
            </a:endParaRPr>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pPr>
              <a:defRPr/>
            </a:pPr>
            <a:fld id="{48408749-B660-457F-8D1C-7070496A36CD}" type="datetimeFigureOut">
              <a:rPr lang="pl-PL" smtClean="0">
                <a:solidFill>
                  <a:srgbClr val="895D1D"/>
                </a:solidFill>
              </a:rPr>
              <a:pPr>
                <a:defRPr/>
              </a:pPr>
              <a:t>18.04.2021</a:t>
            </a:fld>
            <a:endParaRPr lang="pl-PL" dirty="0">
              <a:solidFill>
                <a:srgbClr val="895D1D"/>
              </a:solidFill>
            </a:endParaRPr>
          </a:p>
        </p:txBody>
      </p:sp>
      <p:sp>
        <p:nvSpPr>
          <p:cNvPr id="6" name="Symbol zastępczy stopki 5"/>
          <p:cNvSpPr>
            <a:spLocks noGrp="1"/>
          </p:cNvSpPr>
          <p:nvPr>
            <p:ph type="ftr" sz="quarter" idx="11"/>
          </p:nvPr>
        </p:nvSpPr>
        <p:spPr/>
        <p:txBody>
          <a:bodyPr/>
          <a:lstStyle/>
          <a:p>
            <a:pPr>
              <a:defRPr/>
            </a:pPr>
            <a:endParaRPr lang="pl-PL" dirty="0">
              <a:solidFill>
                <a:srgbClr val="895D1D"/>
              </a:solidFill>
            </a:endParaRPr>
          </a:p>
        </p:txBody>
      </p:sp>
      <p:sp>
        <p:nvSpPr>
          <p:cNvPr id="7" name="Symbol zastępczy numeru slajdu 6"/>
          <p:cNvSpPr>
            <a:spLocks noGrp="1"/>
          </p:cNvSpPr>
          <p:nvPr>
            <p:ph type="sldNum" sz="quarter" idx="12"/>
          </p:nvPr>
        </p:nvSpPr>
        <p:spPr/>
        <p:txBody>
          <a:bodyPr/>
          <a:lstStyle/>
          <a:p>
            <a:pPr>
              <a:defRPr/>
            </a:pPr>
            <a:fld id="{CADC040A-2694-4655-A6D6-A710872B023E}" type="slidenum">
              <a:rPr lang="pl-PL" smtClean="0">
                <a:solidFill>
                  <a:srgbClr val="895D1D"/>
                </a:solidFill>
              </a:rPr>
              <a:pPr>
                <a:defRPr/>
              </a:pPr>
              <a:t>‹#›</a:t>
            </a:fld>
            <a:endParaRPr lang="pl-PL" dirty="0">
              <a:solidFill>
                <a:srgbClr val="895D1D"/>
              </a:solidFill>
            </a:endParaRPr>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pPr>
              <a:defRPr/>
            </a:pPr>
            <a:fld id="{6E2506DF-B8CB-4722-A353-88F93BE6AB05}" type="datetimeFigureOut">
              <a:rPr lang="pl-PL" smtClean="0">
                <a:solidFill>
                  <a:srgbClr val="895D1D"/>
                </a:solidFill>
              </a:rPr>
              <a:pPr>
                <a:defRPr/>
              </a:pPr>
              <a:t>18.04.2021</a:t>
            </a:fld>
            <a:endParaRPr lang="pl-PL" dirty="0">
              <a:solidFill>
                <a:srgbClr val="895D1D"/>
              </a:solidFill>
            </a:endParaRPr>
          </a:p>
        </p:txBody>
      </p:sp>
      <p:sp>
        <p:nvSpPr>
          <p:cNvPr id="8" name="Symbol zastępczy stopki 7"/>
          <p:cNvSpPr>
            <a:spLocks noGrp="1"/>
          </p:cNvSpPr>
          <p:nvPr>
            <p:ph type="ftr" sz="quarter" idx="11"/>
          </p:nvPr>
        </p:nvSpPr>
        <p:spPr>
          <a:xfrm>
            <a:off x="304800" y="6409944"/>
            <a:ext cx="3581400" cy="365760"/>
          </a:xfrm>
        </p:spPr>
        <p:txBody>
          <a:bodyPr/>
          <a:lstStyle/>
          <a:p>
            <a:pPr>
              <a:defRPr/>
            </a:pPr>
            <a:endParaRPr lang="pl-PL" dirty="0">
              <a:solidFill>
                <a:srgbClr val="895D1D"/>
              </a:solidFill>
            </a:endParaRPr>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pPr>
              <a:defRPr/>
            </a:pPr>
            <a:fld id="{BEA6D61B-6D21-4E8F-AC7A-E905365543ED}" type="slidenum">
              <a:rPr lang="pl-PL" smtClean="0">
                <a:solidFill>
                  <a:srgbClr val="895D1D"/>
                </a:solidFill>
              </a:rPr>
              <a:pPr>
                <a:defRPr/>
              </a:pPr>
              <a:t>‹#›</a:t>
            </a:fld>
            <a:endParaRPr lang="pl-PL" dirty="0">
              <a:solidFill>
                <a:srgbClr val="895D1D"/>
              </a:solidFill>
            </a:endParaRPr>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pPr>
              <a:defRPr/>
            </a:pPr>
            <a:fld id="{7FEFCBEA-D825-40E5-9C1E-01AF2442C03A}" type="datetimeFigureOut">
              <a:rPr lang="pl-PL" smtClean="0">
                <a:solidFill>
                  <a:srgbClr val="895D1D"/>
                </a:solidFill>
              </a:rPr>
              <a:pPr>
                <a:defRPr/>
              </a:pPr>
              <a:t>18.04.2021</a:t>
            </a:fld>
            <a:endParaRPr lang="pl-PL" dirty="0">
              <a:solidFill>
                <a:srgbClr val="895D1D"/>
              </a:solidFill>
            </a:endParaRPr>
          </a:p>
        </p:txBody>
      </p:sp>
      <p:sp>
        <p:nvSpPr>
          <p:cNvPr id="4" name="Symbol zastępczy stopki 3"/>
          <p:cNvSpPr>
            <a:spLocks noGrp="1"/>
          </p:cNvSpPr>
          <p:nvPr>
            <p:ph type="ftr" sz="quarter" idx="11"/>
          </p:nvPr>
        </p:nvSpPr>
        <p:spPr/>
        <p:txBody>
          <a:bodyPr/>
          <a:lstStyle/>
          <a:p>
            <a:pPr>
              <a:defRPr/>
            </a:pPr>
            <a:endParaRPr lang="pl-PL" dirty="0">
              <a:solidFill>
                <a:srgbClr val="895D1D"/>
              </a:solidFill>
            </a:endParaRPr>
          </a:p>
        </p:txBody>
      </p:sp>
      <p:sp>
        <p:nvSpPr>
          <p:cNvPr id="5" name="Symbol zastępczy numeru slajdu 4"/>
          <p:cNvSpPr>
            <a:spLocks noGrp="1"/>
          </p:cNvSpPr>
          <p:nvPr>
            <p:ph type="sldNum" sz="quarter" idx="12"/>
          </p:nvPr>
        </p:nvSpPr>
        <p:spPr>
          <a:xfrm>
            <a:off x="4343400" y="1036020"/>
            <a:ext cx="457200" cy="441325"/>
          </a:xfrm>
        </p:spPr>
        <p:txBody>
          <a:bodyPr/>
          <a:lstStyle/>
          <a:p>
            <a:pPr>
              <a:defRPr/>
            </a:pPr>
            <a:fld id="{03632E06-14B4-4B74-BB49-67E2F292BC79}" type="slidenum">
              <a:rPr lang="pl-PL" smtClean="0">
                <a:solidFill>
                  <a:srgbClr val="895D1D"/>
                </a:solidFill>
              </a:rPr>
              <a:pPr>
                <a:defRPr/>
              </a:pPr>
              <a:t>‹#›</a:t>
            </a:fld>
            <a:endParaRPr lang="pl-PL" dirty="0">
              <a:solidFill>
                <a:srgbClr val="895D1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pPr>
              <a:defRPr/>
            </a:pPr>
            <a:fld id="{12636357-A58B-4DF0-AC29-5874FD0CDEF7}" type="datetimeFigureOut">
              <a:rPr lang="pl-PL" smtClean="0">
                <a:solidFill>
                  <a:srgbClr val="895D1D"/>
                </a:solidFill>
              </a:rPr>
              <a:pPr>
                <a:defRPr/>
              </a:pPr>
              <a:t>18.04.2021</a:t>
            </a:fld>
            <a:endParaRPr lang="pl-PL" dirty="0">
              <a:solidFill>
                <a:srgbClr val="895D1D"/>
              </a:solidFill>
            </a:endParaRPr>
          </a:p>
        </p:txBody>
      </p:sp>
      <p:sp>
        <p:nvSpPr>
          <p:cNvPr id="3" name="Symbol zastępczy stopki 2"/>
          <p:cNvSpPr>
            <a:spLocks noGrp="1"/>
          </p:cNvSpPr>
          <p:nvPr>
            <p:ph type="ftr" sz="quarter" idx="11"/>
          </p:nvPr>
        </p:nvSpPr>
        <p:spPr/>
        <p:txBody>
          <a:bodyPr/>
          <a:lstStyle/>
          <a:p>
            <a:pPr>
              <a:defRPr/>
            </a:pPr>
            <a:endParaRPr lang="pl-PL" dirty="0">
              <a:solidFill>
                <a:srgbClr val="895D1D"/>
              </a:solidFill>
            </a:endParaRPr>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43F6CEAB-BD5D-43B1-BBF7-188F1662F7CE}" type="slidenum">
              <a:rPr lang="pl-PL" smtClean="0">
                <a:solidFill>
                  <a:srgbClr val="895D1D"/>
                </a:solidFill>
              </a:rPr>
              <a:pPr>
                <a:defRPr/>
              </a:pPr>
              <a:t>‹#›</a:t>
            </a:fld>
            <a:endParaRPr lang="pl-PL" dirty="0">
              <a:solidFill>
                <a:srgbClr val="895D1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08B6F006-ACC4-4A47-880F-E7ABB577ADF7}" type="slidenum">
              <a:rPr lang="pl-PL" smtClean="0">
                <a:solidFill>
                  <a:srgbClr val="895D1D"/>
                </a:solidFill>
              </a:rPr>
              <a:pPr>
                <a:defRPr/>
              </a:pPr>
              <a:t>‹#›</a:t>
            </a:fld>
            <a:endParaRPr lang="pl-PL" dirty="0">
              <a:solidFill>
                <a:srgbClr val="895D1D"/>
              </a:solidFill>
            </a:endParaRPr>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daty 4"/>
          <p:cNvSpPr>
            <a:spLocks noGrp="1"/>
          </p:cNvSpPr>
          <p:nvPr>
            <p:ph type="dt" sz="half" idx="10"/>
          </p:nvPr>
        </p:nvSpPr>
        <p:spPr/>
        <p:txBody>
          <a:bodyPr/>
          <a:lstStyle/>
          <a:p>
            <a:pPr>
              <a:defRPr/>
            </a:pPr>
            <a:fld id="{74B95468-9F73-44F6-B537-8045110F13B4}" type="datetimeFigureOut">
              <a:rPr lang="pl-PL" smtClean="0">
                <a:solidFill>
                  <a:srgbClr val="895D1D"/>
                </a:solidFill>
              </a:rPr>
              <a:pPr>
                <a:defRPr/>
              </a:pPr>
              <a:t>18.04.2021</a:t>
            </a:fld>
            <a:endParaRPr lang="pl-PL" dirty="0">
              <a:solidFill>
                <a:srgbClr val="895D1D"/>
              </a:solidFill>
            </a:endParaRPr>
          </a:p>
        </p:txBody>
      </p:sp>
      <p:sp>
        <p:nvSpPr>
          <p:cNvPr id="6" name="Symbol zastępczy stopki 5"/>
          <p:cNvSpPr>
            <a:spLocks noGrp="1"/>
          </p:cNvSpPr>
          <p:nvPr>
            <p:ph type="ftr" sz="quarter" idx="11"/>
          </p:nvPr>
        </p:nvSpPr>
        <p:spPr>
          <a:xfrm>
            <a:off x="301752" y="6410848"/>
            <a:ext cx="3383280" cy="365760"/>
          </a:xfrm>
        </p:spPr>
        <p:txBody>
          <a:bodyPr/>
          <a:lstStyle/>
          <a:p>
            <a:pPr>
              <a:defRPr/>
            </a:pPr>
            <a:endParaRPr lang="pl-PL" dirty="0">
              <a:solidFill>
                <a:srgbClr val="895D1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ymbol zastępczy numeru slajdu 6"/>
          <p:cNvSpPr>
            <a:spLocks noGrp="1"/>
          </p:cNvSpPr>
          <p:nvPr>
            <p:ph type="sldNum" sz="quarter" idx="12"/>
          </p:nvPr>
        </p:nvSpPr>
        <p:spPr>
          <a:xfrm>
            <a:off x="1371600" y="312738"/>
            <a:ext cx="457200" cy="441325"/>
          </a:xfrm>
        </p:spPr>
        <p:txBody>
          <a:bodyPr/>
          <a:lstStyle/>
          <a:p>
            <a:pPr>
              <a:defRPr/>
            </a:pPr>
            <a:fld id="{5B316C0B-6AE9-4995-A589-4FD94ACA9FDF}" type="slidenum">
              <a:rPr lang="pl-PL" smtClean="0">
                <a:solidFill>
                  <a:srgbClr val="895D1D"/>
                </a:solidFill>
              </a:rPr>
              <a:pPr>
                <a:defRPr/>
              </a:pPr>
              <a:t>‹#›</a:t>
            </a:fld>
            <a:endParaRPr lang="pl-PL" dirty="0">
              <a:solidFill>
                <a:srgbClr val="895D1D"/>
              </a:solidFill>
            </a:endParaRPr>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daty 4"/>
          <p:cNvSpPr>
            <a:spLocks noGrp="1"/>
          </p:cNvSpPr>
          <p:nvPr>
            <p:ph type="dt" sz="half" idx="10"/>
          </p:nvPr>
        </p:nvSpPr>
        <p:spPr>
          <a:xfrm>
            <a:off x="5788152" y="6404984"/>
            <a:ext cx="3044952" cy="365760"/>
          </a:xfrm>
        </p:spPr>
        <p:txBody>
          <a:bodyPr/>
          <a:lstStyle/>
          <a:p>
            <a:pPr>
              <a:defRPr/>
            </a:pPr>
            <a:fld id="{77856699-DE34-4738-A4CC-B47C5980F18A}" type="datetimeFigureOut">
              <a:rPr lang="pl-PL" smtClean="0">
                <a:solidFill>
                  <a:srgbClr val="895D1D"/>
                </a:solidFill>
              </a:rPr>
              <a:pPr>
                <a:defRPr/>
              </a:pPr>
              <a:t>18.04.2021</a:t>
            </a:fld>
            <a:endParaRPr lang="pl-PL" dirty="0">
              <a:solidFill>
                <a:srgbClr val="895D1D"/>
              </a:solidFill>
            </a:endParaRPr>
          </a:p>
        </p:txBody>
      </p:sp>
      <p:sp>
        <p:nvSpPr>
          <p:cNvPr id="6" name="Symbol zastępczy stopki 5"/>
          <p:cNvSpPr>
            <a:spLocks noGrp="1"/>
          </p:cNvSpPr>
          <p:nvPr>
            <p:ph type="ftr" sz="quarter" idx="11"/>
          </p:nvPr>
        </p:nvSpPr>
        <p:spPr>
          <a:xfrm>
            <a:off x="301752" y="6410848"/>
            <a:ext cx="3584448" cy="365760"/>
          </a:xfrm>
        </p:spPr>
        <p:txBody>
          <a:bodyPr/>
          <a:lstStyle/>
          <a:p>
            <a:pPr>
              <a:defRPr/>
            </a:pPr>
            <a:endParaRPr lang="pl-PL" dirty="0">
              <a:solidFill>
                <a:srgbClr val="895D1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3550F92-FD49-489D-80E1-883F8E596020}" type="datetimeFigureOut">
              <a:rPr lang="pl-PL" smtClean="0"/>
              <a:pPr/>
              <a:t>18.04.2021</a:t>
            </a:fld>
            <a:endParaRPr lang="pl-PL" dirty="0"/>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dirty="0"/>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41C48DB-A65C-4E37-9C7F-7079B12A446E}" type="slidenum">
              <a:rPr lang="pl-PL" smtClean="0"/>
              <a:pPr/>
              <a:t>‹#›</a:t>
            </a:fld>
            <a:endParaRPr lang="pl-PL" dirty="0"/>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sz="quarter" idx="1"/>
          </p:nvPr>
        </p:nvSpPr>
        <p:spPr/>
        <p:txBody>
          <a:bodyPr rtlCol="0">
            <a:normAutofit/>
          </a:bodyPr>
          <a:lstStyle/>
          <a:p>
            <a:pPr algn="r" fontAlgn="auto">
              <a:spcAft>
                <a:spcPts val="0"/>
              </a:spcAft>
              <a:buNone/>
              <a:defRPr/>
            </a:pPr>
            <a:r>
              <a:rPr lang="pl-PL" sz="2000" dirty="0" smtClean="0">
                <a:solidFill>
                  <a:schemeClr val="tx1"/>
                </a:solidFill>
              </a:rPr>
              <a:t>Poradnia Psychologiczno – Pedagogiczna w Lipnie</a:t>
            </a:r>
          </a:p>
          <a:p>
            <a:pPr algn="r" fontAlgn="auto">
              <a:spcAft>
                <a:spcPts val="0"/>
              </a:spcAft>
              <a:buNone/>
              <a:defRPr/>
            </a:pPr>
            <a:r>
              <a:rPr lang="pl-PL" sz="2000" dirty="0" smtClean="0">
                <a:solidFill>
                  <a:schemeClr val="tx1"/>
                </a:solidFill>
              </a:rPr>
              <a:t>Mgr Anita </a:t>
            </a:r>
            <a:r>
              <a:rPr lang="pl-PL" sz="2000" dirty="0" smtClean="0">
                <a:solidFill>
                  <a:schemeClr val="tx1"/>
                </a:solidFill>
              </a:rPr>
              <a:t>Betkier</a:t>
            </a:r>
            <a:endParaRPr lang="pl-PL" sz="2000" dirty="0" smtClean="0">
              <a:solidFill>
                <a:schemeClr val="tx1"/>
              </a:solidFill>
            </a:endParaRPr>
          </a:p>
          <a:p>
            <a:pPr algn="r" fontAlgn="auto">
              <a:spcAft>
                <a:spcPts val="0"/>
              </a:spcAft>
              <a:buNone/>
              <a:defRPr/>
            </a:pPr>
            <a:r>
              <a:rPr lang="pl-PL" sz="2000" dirty="0" smtClean="0">
                <a:solidFill>
                  <a:schemeClr val="tx1"/>
                </a:solidFill>
              </a:rPr>
              <a:t>Mgr Magdalena </a:t>
            </a:r>
            <a:r>
              <a:rPr lang="pl-PL" sz="2000" dirty="0" smtClean="0">
                <a:solidFill>
                  <a:schemeClr val="tx1"/>
                </a:solidFill>
              </a:rPr>
              <a:t>Pakmur</a:t>
            </a:r>
            <a:r>
              <a:rPr lang="pl-PL" sz="2000" dirty="0" smtClean="0">
                <a:solidFill>
                  <a:schemeClr val="tx1"/>
                </a:solidFill>
              </a:rPr>
              <a:t>- Sarnowska</a:t>
            </a:r>
            <a:endParaRPr lang="pl-PL" sz="2000" dirty="0">
              <a:solidFill>
                <a:schemeClr val="tx1"/>
              </a:solidFill>
            </a:endParaRPr>
          </a:p>
        </p:txBody>
      </p:sp>
      <p:pic>
        <p:nvPicPr>
          <p:cNvPr id="13315" name="Picture 4" descr="C:\Users\Roman Izraelski\AppData\Local\Microsoft\Windows\Temporary Internet Files\Content.IE5\H0XDFY5O\MP900409048[1].jpg"/>
          <p:cNvPicPr>
            <a:picLocks noChangeAspect="1" noChangeArrowheads="1"/>
          </p:cNvPicPr>
          <p:nvPr/>
        </p:nvPicPr>
        <p:blipFill>
          <a:blip r:embed="rId2" cstate="print"/>
          <a:srcRect/>
          <a:stretch>
            <a:fillRect/>
          </a:stretch>
        </p:blipFill>
        <p:spPr bwMode="auto">
          <a:xfrm>
            <a:off x="899592" y="3429000"/>
            <a:ext cx="3096344" cy="1874463"/>
          </a:xfrm>
          <a:prstGeom prst="rect">
            <a:avLst/>
          </a:prstGeom>
          <a:noFill/>
          <a:ln w="9525">
            <a:noFill/>
            <a:miter lim="800000"/>
            <a:headEnd/>
            <a:tailEnd/>
          </a:ln>
        </p:spPr>
      </p:pic>
      <p:sp>
        <p:nvSpPr>
          <p:cNvPr id="5" name="Tytuł 4"/>
          <p:cNvSpPr>
            <a:spLocks noGrp="1"/>
          </p:cNvSpPr>
          <p:nvPr>
            <p:ph type="title"/>
          </p:nvPr>
        </p:nvSpPr>
        <p:spPr/>
        <p:txBody>
          <a:bodyPr>
            <a:normAutofit/>
          </a:bodyPr>
          <a:lstStyle/>
          <a:p>
            <a:r>
              <a:rPr lang="pl-PL" sz="2800" dirty="0" smtClean="0"/>
              <a:t>Metody wykorzystywane w terapii logopedycznej</a:t>
            </a:r>
            <a:endParaRPr lang="pl-PL"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lstStyle/>
          <a:p>
            <a:pPr algn="just">
              <a:buNone/>
            </a:pPr>
            <a:r>
              <a:rPr lang="pl-PL" dirty="0" smtClean="0"/>
              <a:t>   		Stosując </a:t>
            </a:r>
            <a:r>
              <a:rPr lang="pl-PL" dirty="0" smtClean="0"/>
              <a:t>właściwie dobrane manipulacje terapeutyczne, terapeuta może oddziaływać na mięśnie wykorzystywane w czasie mówienia oraz normalizować ich napięcie mięśniowe. Uzyskuje się wówczas poprawę w zakresie funkcji fizjologicznych i zapobiega się późniejszym motorycznym zaburzeniom mowy. Oddziaływanie terapii wzmacnia się stosując uzupełniające leczenie ortodontyczne z zastosowaniem płytek podniebiennych i przedsionkowych.</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Autofit/>
          </a:bodyPr>
          <a:lstStyle/>
          <a:p>
            <a:pPr fontAlgn="auto">
              <a:spcAft>
                <a:spcPts val="0"/>
              </a:spcAft>
              <a:defRPr/>
            </a:pPr>
            <a:r>
              <a:rPr lang="pl-PL" b="1" dirty="0" smtClean="0">
                <a:solidFill>
                  <a:srgbClr val="002060"/>
                </a:solidFill>
              </a:rPr>
              <a:t>Metoda </a:t>
            </a:r>
            <a:r>
              <a:rPr lang="pl-PL" b="1" dirty="0" smtClean="0">
                <a:solidFill>
                  <a:srgbClr val="002060"/>
                </a:solidFill>
              </a:rPr>
              <a:t>werbo</a:t>
            </a:r>
            <a:r>
              <a:rPr lang="pl-PL" b="1" dirty="0" smtClean="0">
                <a:solidFill>
                  <a:srgbClr val="002060"/>
                </a:solidFill>
              </a:rPr>
              <a:t> - tonalna</a:t>
            </a:r>
            <a:endParaRPr lang="pl-PL" b="1" dirty="0">
              <a:solidFill>
                <a:srgbClr val="002060"/>
              </a:solidFill>
            </a:endParaRPr>
          </a:p>
        </p:txBody>
      </p:sp>
      <p:sp>
        <p:nvSpPr>
          <p:cNvPr id="3" name="Podtytuł 2"/>
          <p:cNvSpPr>
            <a:spLocks noGrp="1"/>
          </p:cNvSpPr>
          <p:nvPr>
            <p:ph sz="quarter" idx="1"/>
          </p:nvPr>
        </p:nvSpPr>
        <p:spPr>
          <a:xfrm>
            <a:off x="301752" y="1527048"/>
            <a:ext cx="8503920" cy="4926288"/>
          </a:xfrm>
        </p:spPr>
        <p:txBody>
          <a:bodyPr rtlCol="0">
            <a:normAutofit/>
          </a:bodyPr>
          <a:lstStyle/>
          <a:p>
            <a:pPr algn="just" fontAlgn="auto">
              <a:spcAft>
                <a:spcPts val="0"/>
              </a:spcAft>
              <a:buNone/>
              <a:defRPr/>
            </a:pPr>
            <a:r>
              <a:rPr lang="pl-PL" sz="2400" b="1" dirty="0" smtClean="0"/>
              <a:t>		</a:t>
            </a:r>
            <a:r>
              <a:rPr lang="pl-PL" sz="2400" dirty="0" smtClean="0"/>
              <a:t>W </a:t>
            </a:r>
            <a:r>
              <a:rPr lang="pl-PL" sz="2400" dirty="0"/>
              <a:t>metodzie tej terapeuta - poprzez specjalnie dobrane ćwiczenia </a:t>
            </a:r>
            <a:r>
              <a:rPr lang="pl-PL" sz="2400" dirty="0" smtClean="0"/>
              <a:t>i pomoce terapeutyczne </a:t>
            </a:r>
            <a:r>
              <a:rPr lang="pl-PL" sz="2400" dirty="0"/>
              <a:t>stymuluje rozwój motoryki oraz zmysłu równowagi dziecka, dzięki czemu udaje się uwrażliwić słuch i usprawnić komunikację językową dziecka. </a:t>
            </a:r>
          </a:p>
        </p:txBody>
      </p:sp>
      <p:pic>
        <p:nvPicPr>
          <p:cNvPr id="23555" name="Picture 2" descr="C:\Users\Roman Izraelski\AppData\Local\Microsoft\Windows\Temporary Internet Files\Content.IE5\0VX1WILL\MC900440664[1].png"/>
          <p:cNvPicPr>
            <a:picLocks noChangeAspect="1" noChangeArrowheads="1"/>
          </p:cNvPicPr>
          <p:nvPr/>
        </p:nvPicPr>
        <p:blipFill>
          <a:blip r:embed="rId2" cstate="print"/>
          <a:srcRect/>
          <a:stretch>
            <a:fillRect/>
          </a:stretch>
        </p:blipFill>
        <p:spPr bwMode="auto">
          <a:xfrm>
            <a:off x="3347864" y="3573016"/>
            <a:ext cx="2497137" cy="2159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quarter" idx="1"/>
          </p:nvPr>
        </p:nvSpPr>
        <p:spPr/>
        <p:txBody>
          <a:bodyPr>
            <a:normAutofit/>
          </a:bodyPr>
          <a:lstStyle/>
          <a:p>
            <a:pPr algn="just">
              <a:buNone/>
            </a:pPr>
            <a:r>
              <a:rPr lang="pl-PL" sz="3200" b="1" dirty="0" smtClean="0">
                <a:solidFill>
                  <a:srgbClr val="0070C0"/>
                </a:solidFill>
              </a:rPr>
              <a:t>		</a:t>
            </a:r>
            <a:r>
              <a:rPr lang="pl-PL" sz="2600" dirty="0" smtClean="0"/>
              <a:t>Metoda </a:t>
            </a:r>
            <a:r>
              <a:rPr lang="pl-PL" sz="2600" dirty="0" smtClean="0"/>
              <a:t>werbo-tonalna</a:t>
            </a:r>
            <a:r>
              <a:rPr lang="pl-PL" sz="2600" dirty="0" smtClean="0"/>
              <a:t> stosowana jest u dzieci od momentu potwierdzenia wady słuchu aż do osiągnięcia wieku szkolnego, bazuje na relacjach zachodzących między </a:t>
            </a:r>
            <a:r>
              <a:rPr lang="pl-PL" sz="2600" dirty="0" smtClean="0"/>
              <a:t>mową, </a:t>
            </a:r>
            <a:r>
              <a:rPr lang="pl-PL" sz="2600" dirty="0" smtClean="0"/>
              <a:t>a </a:t>
            </a:r>
            <a:r>
              <a:rPr lang="pl-PL" sz="2600" dirty="0" smtClean="0"/>
              <a:t>ruchem. </a:t>
            </a:r>
            <a:r>
              <a:rPr lang="pl-PL" sz="2600" dirty="0" smtClean="0"/>
              <a:t>O</a:t>
            </a:r>
            <a:r>
              <a:rPr lang="pl-PL" sz="2600" dirty="0" smtClean="0"/>
              <a:t>kreślone </a:t>
            </a:r>
            <a:r>
              <a:rPr lang="pl-PL" sz="2600" dirty="0" smtClean="0"/>
              <a:t>ruchy są powiązane z odpowiednimi dźwiękami. W prowadzeniu terapii stosuje się też aparaturę wzmacniającą dźwięki, dzięki której uzyskuje się poprawę jakości odbioru dźwięku. Są to: aparat SUVAG, mikrofon elektryczny, słuchawki, podłoga </a:t>
            </a:r>
            <a:r>
              <a:rPr lang="pl-PL" sz="2600" dirty="0" smtClean="0"/>
              <a:t>wibracyjna.</a:t>
            </a:r>
            <a:endParaRPr lang="pl-PL"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Autofit/>
          </a:bodyPr>
          <a:lstStyle/>
          <a:p>
            <a:pPr fontAlgn="auto">
              <a:spcAft>
                <a:spcPts val="0"/>
              </a:spcAft>
              <a:defRPr/>
            </a:pPr>
            <a:r>
              <a:rPr lang="pl-PL" b="1" dirty="0" smtClean="0">
                <a:solidFill>
                  <a:schemeClr val="accent1">
                    <a:lumMod val="60000"/>
                    <a:lumOff val="40000"/>
                  </a:schemeClr>
                </a:solidFill>
              </a:rPr>
              <a:t>LOGORYTMIKA</a:t>
            </a:r>
            <a:endParaRPr lang="pl-PL" b="1" dirty="0">
              <a:solidFill>
                <a:schemeClr val="accent1">
                  <a:lumMod val="60000"/>
                  <a:lumOff val="40000"/>
                </a:schemeClr>
              </a:solidFill>
            </a:endParaRPr>
          </a:p>
        </p:txBody>
      </p:sp>
      <p:sp>
        <p:nvSpPr>
          <p:cNvPr id="3" name="Podtytuł 2"/>
          <p:cNvSpPr>
            <a:spLocks noGrp="1"/>
          </p:cNvSpPr>
          <p:nvPr>
            <p:ph sz="quarter" idx="1"/>
          </p:nvPr>
        </p:nvSpPr>
        <p:spPr/>
        <p:txBody>
          <a:bodyPr rtlCol="0">
            <a:normAutofit/>
          </a:bodyPr>
          <a:lstStyle/>
          <a:p>
            <a:pPr algn="just" fontAlgn="auto">
              <a:spcAft>
                <a:spcPts val="0"/>
              </a:spcAft>
              <a:buNone/>
              <a:defRPr/>
            </a:pPr>
            <a:r>
              <a:rPr lang="pl-PL" sz="2400" b="1" dirty="0" smtClean="0"/>
              <a:t>		</a:t>
            </a:r>
            <a:r>
              <a:rPr lang="pl-PL" sz="2400" dirty="0" smtClean="0"/>
              <a:t>Logorytmika</a:t>
            </a:r>
            <a:r>
              <a:rPr lang="pl-PL" sz="2400" dirty="0" smtClean="0"/>
              <a:t> </a:t>
            </a:r>
            <a:r>
              <a:rPr lang="pl-PL" sz="2400" dirty="0"/>
              <a:t>jest to jedna z metod </a:t>
            </a:r>
            <a:r>
              <a:rPr lang="pl-PL" sz="2400" dirty="0" smtClean="0"/>
              <a:t>stosowanych </a:t>
            </a:r>
            <a:r>
              <a:rPr lang="pl-PL" sz="2400" dirty="0"/>
              <a:t>w postępowaniu logopedycznym, oparta na rytmie </a:t>
            </a:r>
            <a:r>
              <a:rPr lang="pl-PL" sz="2400" dirty="0" smtClean="0"/>
              <a:t>muzycznym, </a:t>
            </a:r>
            <a:r>
              <a:rPr lang="pl-PL" sz="2400" dirty="0"/>
              <a:t>tekstach </a:t>
            </a:r>
            <a:r>
              <a:rPr lang="pl-PL" sz="2400" dirty="0" smtClean="0"/>
              <a:t>słownych, muzyce i ruchami </a:t>
            </a:r>
            <a:r>
              <a:rPr lang="pl-PL" sz="2400" dirty="0"/>
              <a:t>całego ciała. </a:t>
            </a:r>
            <a:r>
              <a:rPr lang="pl-PL" sz="2400" dirty="0"/>
              <a:t>Logorytmika</a:t>
            </a:r>
            <a:r>
              <a:rPr lang="pl-PL" sz="2400" dirty="0"/>
              <a:t> jest swoistą formą połączenia rytmiki i terapii logopedycznej. Wykorzystuje bowiem możliwość oddziaływania na sferę słuchową, słuchowo-ruchową i ruchową. Na bazie ćwiczeń muzyczno-ruchowych stosuje się ćwiczenia słowno-ruchowe, których wiodącym składnikiem jest rytm.</a:t>
            </a:r>
          </a:p>
        </p:txBody>
      </p:sp>
      <p:pic>
        <p:nvPicPr>
          <p:cNvPr id="25603" name="Picture 2" descr="C:\Users\Roman Izraelski\AppData\Local\Microsoft\Windows\Temporary Internet Files\Content.IE5\GTOBRNF1\MC900237758[1].wmf"/>
          <p:cNvPicPr>
            <a:picLocks noChangeAspect="1" noChangeArrowheads="1"/>
          </p:cNvPicPr>
          <p:nvPr/>
        </p:nvPicPr>
        <p:blipFill>
          <a:blip r:embed="rId2" cstate="print"/>
          <a:srcRect/>
          <a:stretch>
            <a:fillRect/>
          </a:stretch>
        </p:blipFill>
        <p:spPr bwMode="auto">
          <a:xfrm>
            <a:off x="5724128" y="4509120"/>
            <a:ext cx="2088232" cy="18722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pl-PL" b="1" dirty="0" smtClean="0">
                <a:solidFill>
                  <a:schemeClr val="tx1"/>
                </a:solidFill>
                <a:cs typeface="Calibri Light" pitchFamily="34" charset="0"/>
              </a:rPr>
              <a:t>MAKATON</a:t>
            </a:r>
          </a:p>
        </p:txBody>
      </p:sp>
      <p:sp>
        <p:nvSpPr>
          <p:cNvPr id="43011" name="Rectangle 3"/>
          <p:cNvSpPr>
            <a:spLocks noGrp="1"/>
          </p:cNvSpPr>
          <p:nvPr>
            <p:ph sz="quarter" idx="1"/>
          </p:nvPr>
        </p:nvSpPr>
        <p:spPr/>
        <p:txBody>
          <a:bodyPr>
            <a:normAutofit/>
          </a:bodyPr>
          <a:lstStyle/>
          <a:p>
            <a:r>
              <a:rPr lang="pl-PL" sz="2400" dirty="0" smtClean="0">
                <a:cs typeface="Calibri Light" pitchFamily="34" charset="0"/>
              </a:rPr>
              <a:t>Metoda komunikacji  alternatywnej ( AAC) oparta na istocie komunikacji niewerbalnej, stworzona w latach 70- tych w Wielkiej Brytanii przez Margaret Walker terapeutkę mowy i języka</a:t>
            </a:r>
          </a:p>
          <a:p>
            <a:r>
              <a:rPr lang="pl-PL" sz="2400" dirty="0" smtClean="0">
                <a:cs typeface="Calibri Light" pitchFamily="34" charset="0"/>
              </a:rPr>
              <a:t>Makaton</a:t>
            </a:r>
            <a:r>
              <a:rPr lang="pl-PL" sz="2400" dirty="0" smtClean="0">
                <a:cs typeface="Calibri Light" pitchFamily="34" charset="0"/>
              </a:rPr>
              <a:t> wykorzystuje elementy komunikacji totalnej:</a:t>
            </a:r>
          </a:p>
          <a:p>
            <a:pPr>
              <a:buFontTx/>
              <a:buChar char="-"/>
            </a:pPr>
            <a:r>
              <a:rPr lang="pl-PL" sz="2400" dirty="0" smtClean="0">
                <a:cs typeface="Calibri Light" pitchFamily="34" charset="0"/>
              </a:rPr>
              <a:t>słuchowe</a:t>
            </a:r>
          </a:p>
          <a:p>
            <a:pPr>
              <a:buFontTx/>
              <a:buChar char="-"/>
            </a:pPr>
            <a:r>
              <a:rPr lang="pl-PL" sz="2400" dirty="0" smtClean="0">
                <a:cs typeface="Calibri Light" pitchFamily="34" charset="0"/>
              </a:rPr>
              <a:t>migowe ( gest)</a:t>
            </a:r>
          </a:p>
          <a:p>
            <a:pPr>
              <a:buFontTx/>
              <a:buChar char="-"/>
            </a:pPr>
            <a:r>
              <a:rPr lang="pl-PL" sz="2400" dirty="0" smtClean="0">
                <a:cs typeface="Calibri Light" pitchFamily="34" charset="0"/>
              </a:rPr>
              <a:t> wzrokowe ( symbole) </a:t>
            </a:r>
          </a:p>
          <a:p>
            <a:pPr>
              <a:buFontTx/>
              <a:buChar char="-"/>
            </a:pPr>
            <a:r>
              <a:rPr lang="pl-PL" sz="2400" dirty="0" smtClean="0">
                <a:cs typeface="Calibri Light" pitchFamily="34" charset="0"/>
              </a:rPr>
              <a:t>ustne ( mowa werbalna).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pl-PL" b="1" dirty="0" smtClean="0">
                <a:solidFill>
                  <a:schemeClr val="tx1"/>
                </a:solidFill>
                <a:cs typeface="Calibri Light" pitchFamily="34" charset="0"/>
              </a:rPr>
              <a:t>Kinezjologia edukacyjna  P. Dennisona</a:t>
            </a:r>
          </a:p>
        </p:txBody>
      </p:sp>
      <p:sp>
        <p:nvSpPr>
          <p:cNvPr id="53251" name="Rectangle 3"/>
          <p:cNvSpPr>
            <a:spLocks noGrp="1"/>
          </p:cNvSpPr>
          <p:nvPr>
            <p:ph sz="quarter" idx="1"/>
          </p:nvPr>
        </p:nvSpPr>
        <p:spPr/>
        <p:txBody>
          <a:bodyPr>
            <a:normAutofit/>
          </a:bodyPr>
          <a:lstStyle/>
          <a:p>
            <a:pPr algn="just">
              <a:lnSpc>
                <a:spcPct val="90000"/>
              </a:lnSpc>
            </a:pPr>
            <a:r>
              <a:rPr lang="pl-PL" sz="2400" dirty="0" smtClean="0">
                <a:cs typeface="Calibri Light" pitchFamily="34" charset="0"/>
              </a:rPr>
              <a:t>Kinezjologia Edukacyjna, której twórcą jest dr Paul Dennison, jest metodą wspierania naturalnego rozwoju człowieka, bez względu na jego wiek, poprzez różne ćwiczenia ruchowe. </a:t>
            </a:r>
            <a:endParaRPr lang="pl-PL" sz="2400" dirty="0" smtClean="0">
              <a:cs typeface="Calibri Light" pitchFamily="34" charset="0"/>
            </a:endParaRPr>
          </a:p>
          <a:p>
            <a:pPr algn="just">
              <a:lnSpc>
                <a:spcPct val="90000"/>
              </a:lnSpc>
              <a:buNone/>
            </a:pPr>
            <a:endParaRPr lang="pl-PL" sz="2400" dirty="0" smtClean="0">
              <a:cs typeface="Calibri Light" pitchFamily="34" charset="0"/>
            </a:endParaRPr>
          </a:p>
          <a:p>
            <a:pPr algn="just">
              <a:lnSpc>
                <a:spcPct val="90000"/>
              </a:lnSpc>
            </a:pPr>
            <a:r>
              <a:rPr lang="pl-PL" sz="2400" dirty="0" smtClean="0">
                <a:cs typeface="Calibri Light" pitchFamily="34" charset="0"/>
              </a:rPr>
              <a:t>Metoda wykorzystuje proste ćwiczenia fizyczne opracowane w taki sposób aby zintegrować pracę ciała i umysłu. </a:t>
            </a:r>
            <a:endParaRPr lang="pl-PL" sz="2400" dirty="0" smtClean="0">
              <a:cs typeface="Calibri Light" pitchFamily="34" charset="0"/>
            </a:endParaRPr>
          </a:p>
          <a:p>
            <a:pPr algn="just">
              <a:lnSpc>
                <a:spcPct val="90000"/>
              </a:lnSpc>
              <a:buNone/>
            </a:pPr>
            <a:endParaRPr lang="pl-PL" sz="2400" dirty="0" smtClean="0">
              <a:cs typeface="Calibri Light" pitchFamily="34" charset="0"/>
            </a:endParaRPr>
          </a:p>
          <a:p>
            <a:pPr algn="just">
              <a:lnSpc>
                <a:spcPct val="90000"/>
              </a:lnSpc>
            </a:pPr>
            <a:r>
              <a:rPr lang="pl-PL" sz="2400" dirty="0" smtClean="0">
                <a:cs typeface="Calibri Light" pitchFamily="34" charset="0"/>
              </a:rPr>
              <a:t>Ćwiczenia Gimnastyki Mózgu są wstępem do Kinezjologii Edukacyjnej. Składają się one z ruchów, które wykonują dzieci w pierwszych latach życia niezbędnych dla rozwoju koordynacji oczu, uszu, rąk i całego </a:t>
            </a:r>
            <a:r>
              <a:rPr lang="pl-PL" sz="2400" dirty="0" smtClean="0">
                <a:cs typeface="Calibri Light" pitchFamily="34" charset="0"/>
              </a:rPr>
              <a:t>ciała.</a:t>
            </a:r>
            <a:endParaRPr lang="pl-PL" sz="2400" dirty="0" smtClean="0">
              <a:cs typeface="Calibri Ligh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3528" y="2274838"/>
            <a:ext cx="8640960" cy="3108543"/>
          </a:xfrm>
          <a:prstGeom prst="rect">
            <a:avLst/>
          </a:prstGeom>
        </p:spPr>
        <p:txBody>
          <a:bodyPr wrap="square">
            <a:spAutoFit/>
          </a:bodyPr>
          <a:lstStyle/>
          <a:p>
            <a:r>
              <a:rPr lang="pl-PL" sz="2800" dirty="0" smtClean="0">
                <a:solidFill>
                  <a:schemeClr val="bg2">
                    <a:lumMod val="25000"/>
                  </a:schemeClr>
                </a:solidFill>
                <a:latin typeface="Calibri Light" pitchFamily="34" charset="0"/>
                <a:cs typeface="Calibri Light" pitchFamily="34" charset="0"/>
              </a:rPr>
              <a:t>Opracowane przez P. Dennisona zestawy działań i ćwiczeń psychomotorycznych usprawniają ciało, aktywują system nerwowy, rozładowują napięcia wywołane stresem, podnoszą energię. </a:t>
            </a:r>
          </a:p>
          <a:p>
            <a:pPr>
              <a:buFont typeface="Wingdings" pitchFamily="2" charset="2"/>
              <a:buNone/>
            </a:pPr>
            <a:endParaRPr lang="pl-PL" sz="2800" dirty="0" smtClean="0">
              <a:solidFill>
                <a:schemeClr val="bg2">
                  <a:lumMod val="25000"/>
                </a:schemeClr>
              </a:solidFill>
              <a:latin typeface="Calibri Light" pitchFamily="34" charset="0"/>
              <a:cs typeface="Calibri Light" pitchFamily="34" charset="0"/>
            </a:endParaRPr>
          </a:p>
          <a:p>
            <a:r>
              <a:rPr lang="pl-PL" sz="2800" dirty="0" smtClean="0">
                <a:solidFill>
                  <a:schemeClr val="bg2">
                    <a:lumMod val="25000"/>
                  </a:schemeClr>
                </a:solidFill>
                <a:latin typeface="Calibri Light" pitchFamily="34" charset="0"/>
                <a:cs typeface="Calibri Light" pitchFamily="34" charset="0"/>
              </a:rPr>
              <a:t>Metoda zakłada znaczną poprawę funkcjonowania dziecka w jego otoczeniu.</a:t>
            </a:r>
          </a:p>
        </p:txBody>
      </p:sp>
      <p:sp>
        <p:nvSpPr>
          <p:cNvPr id="9" name="Symbol zastępczy zawartości 8"/>
          <p:cNvSpPr>
            <a:spLocks noGrp="1"/>
          </p:cNvSpPr>
          <p:nvPr>
            <p:ph sz="quarter" idx="1"/>
          </p:nvPr>
        </p:nvSpPr>
        <p:spPr/>
        <p:txBody>
          <a:bodyPr/>
          <a:lstStyle/>
          <a:p>
            <a:pPr>
              <a:buNone/>
            </a:pP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pl-PL" dirty="0" smtClean="0"/>
              <a:t>Metoda </a:t>
            </a:r>
            <a:r>
              <a:rPr lang="pl-PL" dirty="0" smtClean="0"/>
              <a:t>Ch</a:t>
            </a:r>
            <a:r>
              <a:rPr lang="pl-PL" dirty="0" smtClean="0"/>
              <a:t>. </a:t>
            </a:r>
            <a:r>
              <a:rPr lang="pl-PL" dirty="0" smtClean="0"/>
              <a:t>Knilla</a:t>
            </a:r>
            <a:endParaRPr lang="pl-PL" dirty="0" smtClean="0"/>
          </a:p>
        </p:txBody>
      </p:sp>
      <p:sp>
        <p:nvSpPr>
          <p:cNvPr id="61443" name="Rectangle 3"/>
          <p:cNvSpPr>
            <a:spLocks noGrp="1"/>
          </p:cNvSpPr>
          <p:nvPr>
            <p:ph sz="quarter" idx="1"/>
          </p:nvPr>
        </p:nvSpPr>
        <p:spPr/>
        <p:txBody>
          <a:bodyPr/>
          <a:lstStyle/>
          <a:p>
            <a:endParaRPr lang="pl-PL" sz="2800" dirty="0" smtClean="0">
              <a:latin typeface="Calibri Light" pitchFamily="34" charset="0"/>
              <a:cs typeface="Calibri Light" pitchFamily="34" charset="0"/>
            </a:endParaRPr>
          </a:p>
          <a:p>
            <a:pPr algn="just">
              <a:buNone/>
            </a:pPr>
            <a:r>
              <a:rPr lang="pl-PL" sz="2800" dirty="0" smtClean="0">
                <a:cs typeface="Calibri Light" pitchFamily="34" charset="0"/>
              </a:rPr>
              <a:t>		Atutem </a:t>
            </a:r>
            <a:r>
              <a:rPr lang="pl-PL" sz="2800" dirty="0" smtClean="0">
                <a:cs typeface="Calibri Light" pitchFamily="34" charset="0"/>
              </a:rPr>
              <a:t>tej metody jest wykorzystanie zabawy w połączeniu z muzyką i ruchem. Dziecko uczy się łączyć słyszane dźwięki z konkretnymi czynnościami, co daje nie tylko radość z prawidłowo wykonywanych ćwiczeń, ale </a:t>
            </a:r>
            <a:r>
              <a:rPr lang="pl-PL" sz="2800" dirty="0" smtClean="0">
                <a:cs typeface="Calibri Light" pitchFamily="34" charset="0"/>
              </a:rPr>
              <a:t>ponad to </a:t>
            </a:r>
            <a:r>
              <a:rPr lang="pl-PL" sz="2800" dirty="0" smtClean="0">
                <a:cs typeface="Calibri Light" pitchFamily="34" charset="0"/>
              </a:rPr>
              <a:t>zapewnia mu odpowiedni </a:t>
            </a:r>
            <a:r>
              <a:rPr lang="pl-PL" sz="2800" dirty="0" smtClean="0">
                <a:cs typeface="Calibri Light" pitchFamily="34" charset="0"/>
              </a:rPr>
              <a:t>poziom poczucia bezpieczeństwa.</a:t>
            </a:r>
            <a:endParaRPr lang="pl-PL" sz="2800" dirty="0" smtClean="0">
              <a:cs typeface="Calibri Light"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sz="quarter" idx="1"/>
          </p:nvPr>
        </p:nvSpPr>
        <p:spPr/>
        <p:txBody>
          <a:bodyPr>
            <a:normAutofit/>
          </a:bodyPr>
          <a:lstStyle/>
          <a:p>
            <a:pPr algn="just">
              <a:buNone/>
            </a:pPr>
            <a:r>
              <a:rPr lang="pl-PL" sz="2800" dirty="0" smtClean="0">
                <a:cs typeface="Calibri Light" pitchFamily="34" charset="0"/>
              </a:rPr>
              <a:t>		Dotyk </a:t>
            </a:r>
            <a:r>
              <a:rPr lang="pl-PL" sz="2800" dirty="0" smtClean="0">
                <a:cs typeface="Calibri Light" pitchFamily="34" charset="0"/>
              </a:rPr>
              <a:t>i Komunikacja” to pierwsze z dwu opracowanych przez </a:t>
            </a:r>
            <a:r>
              <a:rPr lang="pl-PL" sz="2800" dirty="0" smtClean="0">
                <a:cs typeface="Calibri Light" pitchFamily="34" charset="0"/>
              </a:rPr>
              <a:t>Knillów</a:t>
            </a:r>
            <a:r>
              <a:rPr lang="pl-PL" sz="2800" dirty="0" smtClean="0">
                <a:cs typeface="Calibri Light" pitchFamily="34" charset="0"/>
              </a:rPr>
              <a:t> podejść. Polega na uświadomieniu sobie własnego ciała poprzez właściwy odbiór bodźców płynących z rąk terapeuty w trakcie masowania poszczególnych jego części. W trakcie każdego spotkania z metodą „Dotyku i Komunikacji” niezwykle ważną rolę odgrywa specjalnie skomponowana muzyka.</a:t>
            </a:r>
          </a:p>
          <a:p>
            <a:endParaRPr lang="pl-PL" sz="2800" dirty="0">
              <a:cs typeface="Calibri Light"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b="1" dirty="0" smtClean="0">
                <a:solidFill>
                  <a:schemeClr val="tx1"/>
                </a:solidFill>
                <a:cs typeface="Calibri Light" pitchFamily="34" charset="0"/>
              </a:rPr>
              <a:t>Metoda </a:t>
            </a:r>
            <a:r>
              <a:rPr lang="pl-PL" sz="4400" b="1" dirty="0" smtClean="0">
                <a:solidFill>
                  <a:schemeClr val="tx1"/>
                </a:solidFill>
                <a:cs typeface="Calibri Light" pitchFamily="34" charset="0"/>
              </a:rPr>
              <a:t>Padovan</a:t>
            </a:r>
            <a:endParaRPr lang="pl-PL" sz="4400" b="1" dirty="0">
              <a:solidFill>
                <a:schemeClr val="tx1"/>
              </a:solidFill>
              <a:cs typeface="Calibri Light" pitchFamily="34" charset="0"/>
            </a:endParaRPr>
          </a:p>
        </p:txBody>
      </p:sp>
      <p:sp>
        <p:nvSpPr>
          <p:cNvPr id="3" name="Symbol zastępczy zawartości 2"/>
          <p:cNvSpPr>
            <a:spLocks noGrp="1"/>
          </p:cNvSpPr>
          <p:nvPr>
            <p:ph sz="quarter" idx="1"/>
          </p:nvPr>
        </p:nvSpPr>
        <p:spPr/>
        <p:txBody>
          <a:bodyPr>
            <a:noAutofit/>
          </a:bodyPr>
          <a:lstStyle/>
          <a:p>
            <a:pPr algn="just"/>
            <a:r>
              <a:rPr lang="pl-PL" sz="2800" dirty="0" smtClean="0">
                <a:cs typeface="Calibri Light" pitchFamily="34" charset="0"/>
              </a:rPr>
              <a:t>Metoda polega na powtarzaniu najważniejszych faz rozwojowych człowieka (ćwiczenia ciała). Jej celem jest nauczenie pacjentów podstawowych, prawidłowych wzorów ruchowych. Najczęściej ruchy te nie rozwinęły się dostatecznie lub nie pojawiły się wcale. </a:t>
            </a:r>
          </a:p>
          <a:p>
            <a:pPr algn="just">
              <a:buNone/>
            </a:pPr>
            <a:endParaRPr lang="pl-PL" sz="2800" dirty="0" smtClean="0">
              <a:cs typeface="Calibri Light" pitchFamily="34" charset="0"/>
            </a:endParaRPr>
          </a:p>
          <a:p>
            <a:pPr algn="just"/>
            <a:r>
              <a:rPr lang="pl-PL" sz="2400" dirty="0" smtClean="0">
                <a:cs typeface="Calibri Light" pitchFamily="34" charset="0"/>
              </a:rPr>
              <a:t> </a:t>
            </a:r>
            <a:r>
              <a:rPr lang="pl-PL" sz="2400" dirty="0" smtClean="0">
                <a:cs typeface="Calibri Light" pitchFamily="34" charset="0"/>
              </a:rPr>
              <a:t>Neurofunkcjonalna</a:t>
            </a:r>
            <a:r>
              <a:rPr lang="pl-PL" sz="2400" dirty="0" smtClean="0">
                <a:cs typeface="Calibri Light" pitchFamily="34" charset="0"/>
              </a:rPr>
              <a:t> Reorganizacja </a:t>
            </a:r>
            <a:r>
              <a:rPr lang="pl-PL" sz="2400" dirty="0" smtClean="0">
                <a:cs typeface="Calibri Light" pitchFamily="34" charset="0"/>
              </a:rPr>
              <a:t>Padovan</a:t>
            </a:r>
            <a:r>
              <a:rPr lang="pl-PL" sz="2400" dirty="0" smtClean="0">
                <a:cs typeface="Calibri Light" pitchFamily="34" charset="0"/>
              </a:rPr>
              <a:t> polega na organizacji centralnego układu nerwowego, co ma również wpływ na „system mowy”.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Terapia logopedyczna</a:t>
            </a:r>
            <a:endParaRPr lang="pl-PL" dirty="0"/>
          </a:p>
        </p:txBody>
      </p:sp>
      <p:sp>
        <p:nvSpPr>
          <p:cNvPr id="3" name="Symbol zastępczy zawartości 2"/>
          <p:cNvSpPr>
            <a:spLocks noGrp="1"/>
          </p:cNvSpPr>
          <p:nvPr>
            <p:ph sz="quarter" idx="1"/>
          </p:nvPr>
        </p:nvSpPr>
        <p:spPr/>
        <p:txBody>
          <a:bodyPr>
            <a:normAutofit lnSpcReduction="10000"/>
          </a:bodyPr>
          <a:lstStyle/>
          <a:p>
            <a:pPr algn="just">
              <a:buNone/>
            </a:pPr>
            <a:r>
              <a:rPr lang="pl-PL" dirty="0" smtClean="0"/>
              <a:t>		Terapia </a:t>
            </a:r>
            <a:r>
              <a:rPr lang="pl-PL" dirty="0" smtClean="0"/>
              <a:t>logopedyczna jest całość specyficznych oddziaływań ukierunkowanych na usunięcie wszelkich zakłóceń procesu porozumiewania się (od prostych wad wymowy po niemożność mówienia włącznie). W przebiegu terapii wyróżnia się trzy stałe etapy: wstępny, właściwy i końcowy. Do etapu wstępnego zaliczyć możemy wszystkie ćwiczenia, które poprzedzają właściwe postępowanie terapeutyczne, np.: ćwiczenia oddechowe, fonacyjne, narządów artykulacyjnych, słuchowe, ogólnej sprawności motorycznej, ćwiczenia </a:t>
            </a:r>
            <a:r>
              <a:rPr lang="pl-PL" dirty="0" smtClean="0"/>
              <a:t>uwagi, pamięci, spostrzegawczości</a:t>
            </a:r>
            <a:r>
              <a:rPr lang="pl-PL" dirty="0" smtClean="0"/>
              <a:t>. </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smtClean="0">
                <a:solidFill>
                  <a:schemeClr val="tx1"/>
                </a:solidFill>
                <a:cs typeface="Calibri Light" pitchFamily="34" charset="0"/>
              </a:rPr>
              <a:t>Komunikacja wspomagająca i alternatywna</a:t>
            </a:r>
            <a:endParaRPr lang="pl-PL" sz="2800" b="1" dirty="0">
              <a:solidFill>
                <a:schemeClr val="tx1"/>
              </a:solidFill>
              <a:cs typeface="Calibri Light" pitchFamily="34" charset="0"/>
            </a:endParaRPr>
          </a:p>
        </p:txBody>
      </p:sp>
      <p:sp>
        <p:nvSpPr>
          <p:cNvPr id="3" name="Symbol zastępczy zawartości 2"/>
          <p:cNvSpPr>
            <a:spLocks noGrp="1"/>
          </p:cNvSpPr>
          <p:nvPr>
            <p:ph sz="quarter" idx="1"/>
          </p:nvPr>
        </p:nvSpPr>
        <p:spPr/>
        <p:txBody>
          <a:bodyPr>
            <a:normAutofit fontScale="92500"/>
          </a:bodyPr>
          <a:lstStyle/>
          <a:p>
            <a:pPr algn="just">
              <a:buNone/>
            </a:pPr>
            <a:r>
              <a:rPr lang="pl-PL" sz="2800" dirty="0" smtClean="0">
                <a:latin typeface="Calibri Light" pitchFamily="34" charset="0"/>
                <a:cs typeface="Calibri Light" pitchFamily="34" charset="0"/>
              </a:rPr>
              <a:t>		</a:t>
            </a:r>
            <a:r>
              <a:rPr lang="pl-PL" sz="2800" dirty="0" smtClean="0">
                <a:cs typeface="Calibri Light" pitchFamily="34" charset="0"/>
              </a:rPr>
              <a:t>AAC </a:t>
            </a:r>
            <a:r>
              <a:rPr lang="pl-PL" sz="2800" dirty="0" smtClean="0">
                <a:cs typeface="Calibri Light" pitchFamily="34" charset="0"/>
              </a:rPr>
              <a:t>to ogół metod, które są stosowane do wspierania komunikacji osób mających trudności w werbalnym porozumiewaniu się. Metody te umożliwiają takim osobom wyrażanie swoich potrzeb, preferencji, myśli, opinii, a w konsekwencji pomagają w nawiązywaniu relacji z innymi osobami.</a:t>
            </a:r>
            <a:br>
              <a:rPr lang="pl-PL" sz="2800" dirty="0" smtClean="0">
                <a:cs typeface="Calibri Light" pitchFamily="34" charset="0"/>
              </a:rPr>
            </a:br>
            <a:r>
              <a:rPr lang="pl-PL" sz="2800" dirty="0" smtClean="0">
                <a:cs typeface="Calibri Light" pitchFamily="34" charset="0"/>
              </a:rPr>
              <a:t>AAC wspiera budowanie tożsamości osoby niemówiącej, pozwala jej stać się autonomiczną jednostką, a tym samym daje niezależność i poczucie wpływu na swoje życie.</a:t>
            </a:r>
            <a:r>
              <a:rPr lang="pl-PL" dirty="0" smtClean="0"/>
              <a:t/>
            </a:r>
            <a:br>
              <a:rPr lang="pl-PL" dirty="0" smtClean="0"/>
            </a:br>
            <a:endParaRPr lang="pl-PL" dirty="0" smtClean="0"/>
          </a:p>
          <a:p>
            <a:pPr>
              <a:buNone/>
            </a:pPr>
            <a:endParaRPr lang="pl-PL" dirty="0" smtClean="0"/>
          </a:p>
          <a:p>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a:bodyPr>
          <a:lstStyle/>
          <a:p>
            <a:pPr algn="just">
              <a:buNone/>
            </a:pPr>
            <a:r>
              <a:rPr lang="pl-PL" dirty="0" smtClean="0"/>
              <a:t>    </a:t>
            </a:r>
            <a:r>
              <a:rPr lang="pl-PL" sz="2800" dirty="0" smtClean="0">
                <a:cs typeface="Calibri Light" pitchFamily="34" charset="0"/>
              </a:rPr>
              <a:t>Użytkownikami </a:t>
            </a:r>
            <a:r>
              <a:rPr lang="pl-PL" sz="2800" b="1" dirty="0" smtClean="0">
                <a:cs typeface="Calibri Light" pitchFamily="34" charset="0"/>
              </a:rPr>
              <a:t>komunikacji wspomagającej</a:t>
            </a:r>
            <a:r>
              <a:rPr lang="pl-PL" sz="2800" dirty="0" smtClean="0">
                <a:cs typeface="Calibri Light" pitchFamily="34" charset="0"/>
              </a:rPr>
              <a:t> są dzieci, u których rozwój mowy jest zaburzony (np. z dysfazją rozwojową). W takim przypadku wprowadza się symbole (gesty i/lub znaki graficzne), które pomagają dziecku rozumieć język i coraz lepiej go używać, wspomagając tym samym proces nabywania mowy. Należy przy tym wyraźnie zaznaczyć, że znaki (najczęściej gesty) są używane równocześnie z mową, wzmacniając komunikaty słowne, ale nie zastępując ich.</a:t>
            </a:r>
          </a:p>
          <a:p>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tx1"/>
                </a:solidFill>
                <a:cs typeface="Calibri Light" pitchFamily="34" charset="0"/>
              </a:rPr>
              <a:t>Terapia </a:t>
            </a:r>
            <a:r>
              <a:rPr lang="pl-PL" b="1" dirty="0" smtClean="0">
                <a:solidFill>
                  <a:schemeClr val="tx1"/>
                </a:solidFill>
                <a:cs typeface="Calibri Light" pitchFamily="34" charset="0"/>
              </a:rPr>
              <a:t>miofunkcjonalna</a:t>
            </a:r>
            <a:endParaRPr lang="pl-PL" b="1" dirty="0">
              <a:solidFill>
                <a:schemeClr val="tx1"/>
              </a:solidFill>
              <a:cs typeface="Calibri Light" pitchFamily="34" charset="0"/>
            </a:endParaRPr>
          </a:p>
        </p:txBody>
      </p:sp>
      <p:sp>
        <p:nvSpPr>
          <p:cNvPr id="3" name="Symbol zastępczy zawartości 2"/>
          <p:cNvSpPr>
            <a:spLocks noGrp="1"/>
          </p:cNvSpPr>
          <p:nvPr>
            <p:ph sz="quarter" idx="1"/>
          </p:nvPr>
        </p:nvSpPr>
        <p:spPr/>
        <p:txBody>
          <a:bodyPr>
            <a:normAutofit/>
          </a:bodyPr>
          <a:lstStyle/>
          <a:p>
            <a:pPr algn="just">
              <a:buNone/>
            </a:pPr>
            <a:r>
              <a:rPr lang="pl-PL" sz="2800" dirty="0" smtClean="0">
                <a:latin typeface="Calibri Light" pitchFamily="34" charset="0"/>
                <a:cs typeface="Calibri Light" pitchFamily="34" charset="0"/>
              </a:rPr>
              <a:t>		</a:t>
            </a:r>
            <a:r>
              <a:rPr lang="pl-PL" sz="2800" dirty="0" smtClean="0">
                <a:cs typeface="Calibri Light" pitchFamily="34" charset="0"/>
              </a:rPr>
              <a:t>Terapia </a:t>
            </a:r>
            <a:r>
              <a:rPr lang="pl-PL" sz="2800" dirty="0" smtClean="0">
                <a:cs typeface="Calibri Light" pitchFamily="34" charset="0"/>
              </a:rPr>
              <a:t>miofunkcjonalna</a:t>
            </a:r>
            <a:r>
              <a:rPr lang="pl-PL" sz="2800" dirty="0" smtClean="0">
                <a:cs typeface="Calibri Light" pitchFamily="34" charset="0"/>
              </a:rPr>
              <a:t> jest rozwiązaniem dla dzieci i dorosłych z nieodpowiednim sposobem oddychania, chrapaniem, bezdechami, problemami z napięciem w obrębie aparatu artykulacyjnego, nie normatywnym połykaniem czy nieprawidłową wymową. Leczenie jest bezbolesne i nieinwazyjne, polega na wykonywaniu ćwiczeń logopedycznych aktywujących mięśnie twarzy w celu wypracowania właściwej koordynacji funkcji aparatu mięśniowo-szkieletowego. </a:t>
            </a:r>
            <a:endParaRPr lang="pl-PL" sz="2800" dirty="0">
              <a:cs typeface="Calibri Ligh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Metody terapii logopedycznej</a:t>
            </a:r>
            <a:endParaRPr lang="pl-PL" dirty="0"/>
          </a:p>
        </p:txBody>
      </p:sp>
      <p:sp>
        <p:nvSpPr>
          <p:cNvPr id="3" name="Symbol zastępczy zawartości 2"/>
          <p:cNvSpPr>
            <a:spLocks noGrp="1"/>
          </p:cNvSpPr>
          <p:nvPr>
            <p:ph sz="quarter" idx="1"/>
          </p:nvPr>
        </p:nvSpPr>
        <p:spPr/>
        <p:txBody>
          <a:bodyPr>
            <a:normAutofit/>
          </a:bodyPr>
          <a:lstStyle/>
          <a:p>
            <a:pPr algn="just"/>
            <a:endParaRPr lang="pl-PL" dirty="0" smtClean="0"/>
          </a:p>
          <a:p>
            <a:pPr algn="just">
              <a:buNone/>
            </a:pPr>
            <a:r>
              <a:rPr lang="pl-PL" dirty="0" smtClean="0"/>
              <a:t>		W </a:t>
            </a:r>
            <a:r>
              <a:rPr lang="pl-PL" dirty="0" smtClean="0"/>
              <a:t>terapii logopedycznej rzadko stosuje się tylko jeden rodzaj metod. Wynika to głównie z konieczności realizowania zasady kompleksowych </a:t>
            </a:r>
            <a:r>
              <a:rPr lang="pl-PL" dirty="0" smtClean="0"/>
              <a:t>oddziaływań na dziecko. Podczas terapii logopedycznej terapeuta wykorzystuje wiele metod dostosowanych do możliwości rozwojowych, potrzeb oraz wad i zaburzeń mowy dziecka.</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Rodzaje metod logopedycznych</a:t>
            </a:r>
            <a:endParaRPr lang="pl-PL" dirty="0"/>
          </a:p>
        </p:txBody>
      </p:sp>
      <p:sp>
        <p:nvSpPr>
          <p:cNvPr id="3" name="Symbol zastępczy zawartości 2"/>
          <p:cNvSpPr>
            <a:spLocks noGrp="1"/>
          </p:cNvSpPr>
          <p:nvPr>
            <p:ph sz="quarter" idx="1"/>
          </p:nvPr>
        </p:nvSpPr>
        <p:spPr/>
        <p:txBody>
          <a:bodyPr>
            <a:normAutofit fontScale="92500" lnSpcReduction="20000"/>
          </a:bodyPr>
          <a:lstStyle/>
          <a:p>
            <a:pPr algn="just"/>
            <a:r>
              <a:rPr lang="pl-PL" dirty="0" smtClean="0"/>
              <a:t>metoda słuchowo – wzrokowa </a:t>
            </a:r>
            <a:endParaRPr lang="pl-PL" dirty="0" smtClean="0"/>
          </a:p>
          <a:p>
            <a:pPr algn="just"/>
            <a:r>
              <a:rPr lang="pl-PL" dirty="0" smtClean="0"/>
              <a:t>metoda </a:t>
            </a:r>
            <a:r>
              <a:rPr lang="pl-PL" dirty="0" smtClean="0"/>
              <a:t>wzrokowa- polega na </a:t>
            </a:r>
            <a:r>
              <a:rPr lang="pl-PL" dirty="0" smtClean="0"/>
              <a:t>demonstracji  właściwego </a:t>
            </a:r>
            <a:r>
              <a:rPr lang="pl-PL" dirty="0" smtClean="0"/>
              <a:t>układu </a:t>
            </a:r>
            <a:r>
              <a:rPr lang="pl-PL" dirty="0" smtClean="0"/>
              <a:t> artykulacyjnego dla danej głoski</a:t>
            </a:r>
          </a:p>
          <a:p>
            <a:pPr algn="just"/>
            <a:r>
              <a:rPr lang="pl-PL" dirty="0" smtClean="0"/>
              <a:t> metoda </a:t>
            </a:r>
            <a:r>
              <a:rPr lang="pl-PL" dirty="0" smtClean="0"/>
              <a:t>słuchowa – polega na odróżnieniu dźwięków prawidłowo artykułowanych od dźwięków artykułowanych </a:t>
            </a:r>
            <a:r>
              <a:rPr lang="pl-PL" dirty="0" smtClean="0"/>
              <a:t>niepoprawnie</a:t>
            </a:r>
          </a:p>
          <a:p>
            <a:pPr algn="just"/>
            <a:r>
              <a:rPr lang="pl-PL" dirty="0" smtClean="0"/>
              <a:t> </a:t>
            </a:r>
            <a:r>
              <a:rPr lang="pl-PL" dirty="0" smtClean="0"/>
              <a:t>metoda mechaniczna – polega na </a:t>
            </a:r>
            <a:r>
              <a:rPr lang="pl-PL" dirty="0" smtClean="0"/>
              <a:t>mechanicznym ustawieniu </a:t>
            </a:r>
            <a:r>
              <a:rPr lang="pl-PL" dirty="0" smtClean="0"/>
              <a:t>narządów mowy </a:t>
            </a:r>
            <a:endParaRPr lang="pl-PL" dirty="0" smtClean="0"/>
          </a:p>
          <a:p>
            <a:pPr algn="just"/>
            <a:r>
              <a:rPr lang="pl-PL" dirty="0" smtClean="0"/>
              <a:t> </a:t>
            </a:r>
            <a:r>
              <a:rPr lang="pl-PL" dirty="0" smtClean="0"/>
              <a:t>metoda uwrażliwiania miejsc artykulacyjnych – polega na dotykaniu szpatułką miejsca artykulacji, co ułatwia dziecku wyszukanie właściwego punktu w jamie </a:t>
            </a:r>
            <a:r>
              <a:rPr lang="pl-PL" dirty="0" smtClean="0"/>
              <a:t>ustnej</a:t>
            </a:r>
          </a:p>
          <a:p>
            <a:pPr algn="just"/>
            <a:r>
              <a:rPr lang="pl-PL" dirty="0" smtClean="0"/>
              <a:t>metoda </a:t>
            </a:r>
            <a:r>
              <a:rPr lang="pl-PL" dirty="0" smtClean="0"/>
              <a:t>usprawniania narządów mowy – polega na ćwiczeniu narządów </a:t>
            </a:r>
            <a:r>
              <a:rPr lang="pl-PL" dirty="0" smtClean="0"/>
              <a:t> artykulacyjnych </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quarter" idx="1"/>
          </p:nvPr>
        </p:nvSpPr>
        <p:spPr/>
        <p:txBody>
          <a:bodyPr>
            <a:normAutofit fontScale="92500" lnSpcReduction="10000"/>
          </a:bodyPr>
          <a:lstStyle/>
          <a:p>
            <a:pPr algn="just"/>
            <a:r>
              <a:rPr lang="pl-PL" dirty="0" smtClean="0"/>
              <a:t>metoda czuciowa – polega na wykorzystaniu wrażeń dotykowych i czucia skórnego dłoni lub palców przy wywołaniu głosek</a:t>
            </a:r>
          </a:p>
          <a:p>
            <a:pPr algn="just"/>
            <a:r>
              <a:rPr lang="pl-PL" dirty="0" smtClean="0"/>
              <a:t> metoda wyjaśniania – polega na wyjaśnieniu położenia narządów mowy podczas artykulacji danej głoski</a:t>
            </a:r>
          </a:p>
          <a:p>
            <a:pPr algn="just"/>
            <a:r>
              <a:rPr lang="pl-PL" dirty="0" smtClean="0"/>
              <a:t> metoda przekształceń artykulacyjnych – opiera się na głoskach poprawnie przez dziecko artykułowanych i uzyskaniu z nich innych głosek, zbliżonych pod względem artykulacyjnym</a:t>
            </a:r>
          </a:p>
          <a:p>
            <a:pPr algn="just"/>
            <a:r>
              <a:rPr lang="pl-PL" dirty="0" smtClean="0"/>
              <a:t> metoda naturalna – polega na naśladowaniu ‘naturalnych szmerów, które prowadzą do właściwej artykulacji</a:t>
            </a:r>
          </a:p>
          <a:p>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normAutofit fontScale="90000"/>
          </a:bodyPr>
          <a:lstStyle/>
          <a:p>
            <a:r>
              <a:rPr lang="pl-PL" dirty="0" smtClean="0"/>
              <a:t> Metody </a:t>
            </a:r>
            <a:r>
              <a:rPr lang="pl-PL" dirty="0" err="1" smtClean="0"/>
              <a:t>teapeutyczne</a:t>
            </a:r>
            <a:r>
              <a:rPr lang="pl-PL" dirty="0" smtClean="0"/>
              <a:t> wykorzystywane podczas terapii logopedycznej</a:t>
            </a:r>
            <a:endParaRPr lang="pl-PL" dirty="0"/>
          </a:p>
        </p:txBody>
      </p:sp>
      <p:pic>
        <p:nvPicPr>
          <p:cNvPr id="1026" name="Picture 2" descr="C:\Users\Anita\Desktop\logoterapia.png"/>
          <p:cNvPicPr>
            <a:picLocks noChangeAspect="1" noChangeArrowheads="1"/>
          </p:cNvPicPr>
          <p:nvPr/>
        </p:nvPicPr>
        <p:blipFill>
          <a:blip r:embed="rId2" cstate="print"/>
          <a:srcRect/>
          <a:stretch>
            <a:fillRect/>
          </a:stretch>
        </p:blipFill>
        <p:spPr bwMode="auto">
          <a:xfrm>
            <a:off x="1979712" y="2780928"/>
            <a:ext cx="5040560" cy="34563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Autofit/>
          </a:bodyPr>
          <a:lstStyle/>
          <a:p>
            <a:pPr fontAlgn="auto">
              <a:spcAft>
                <a:spcPts val="0"/>
              </a:spcAft>
              <a:defRPr/>
            </a:pPr>
            <a:r>
              <a:rPr lang="pl-PL" b="1" dirty="0">
                <a:solidFill>
                  <a:schemeClr val="tx2"/>
                </a:solidFill>
              </a:rPr>
              <a:t>Metoda Dobrego Startu (MDS</a:t>
            </a:r>
            <a:r>
              <a:rPr lang="pl-PL" b="1" dirty="0" smtClean="0">
                <a:solidFill>
                  <a:schemeClr val="tx2"/>
                </a:solidFill>
              </a:rPr>
              <a:t>)</a:t>
            </a:r>
            <a:endParaRPr lang="pl-PL" dirty="0">
              <a:solidFill>
                <a:schemeClr val="tx2"/>
              </a:solidFill>
            </a:endParaRPr>
          </a:p>
        </p:txBody>
      </p:sp>
      <p:sp>
        <p:nvSpPr>
          <p:cNvPr id="3" name="Podtytuł 2"/>
          <p:cNvSpPr>
            <a:spLocks noGrp="1"/>
          </p:cNvSpPr>
          <p:nvPr>
            <p:ph sz="quarter" idx="1"/>
          </p:nvPr>
        </p:nvSpPr>
        <p:spPr/>
        <p:txBody>
          <a:bodyPr rtlCol="0">
            <a:noAutofit/>
          </a:bodyPr>
          <a:lstStyle/>
          <a:p>
            <a:pPr algn="just" fontAlgn="auto">
              <a:spcAft>
                <a:spcPts val="0"/>
              </a:spcAft>
              <a:buNone/>
              <a:defRPr/>
            </a:pPr>
            <a:r>
              <a:rPr lang="pl-PL" sz="2000" b="1" dirty="0" smtClean="0"/>
              <a:t>		</a:t>
            </a:r>
            <a:r>
              <a:rPr lang="pl-PL" sz="2400" b="1" dirty="0" smtClean="0"/>
              <a:t>Głównym </a:t>
            </a:r>
            <a:r>
              <a:rPr lang="pl-PL" sz="2400" b="1" dirty="0"/>
              <a:t>założeniem MDS jest wspomaganie rozwoju psychomotorycznego dziecka poprzez odpowiednio zorganizowaną zabawę i aktywne wielozmysłowe uczenie symboli graficznych: łatwych wzorów, wzorów </a:t>
            </a:r>
            <a:r>
              <a:rPr lang="pl-PL" sz="2400" b="1" dirty="0"/>
              <a:t>literopodobnych</a:t>
            </a:r>
            <a:r>
              <a:rPr lang="pl-PL" sz="2400" b="1" dirty="0"/>
              <a:t>, liter i znaków matematycznych. Realizacja tego założenia odbywa się poprzez rozwijanie funkcji, które biorą udział w uczeniu się czytania i pisania (poznawczych: wzrokowo-przestrzennych, słuchowo-językowych i ruchowych) oraz ich współdziałania (integracji percepcyjno-motorycznej).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quarter" idx="1"/>
          </p:nvPr>
        </p:nvSpPr>
        <p:spPr/>
        <p:txBody>
          <a:bodyPr/>
          <a:lstStyle/>
          <a:p>
            <a:pPr algn="just">
              <a:buNone/>
            </a:pPr>
            <a:r>
              <a:rPr lang="pl-PL" sz="2800" b="1" dirty="0" smtClean="0"/>
              <a:t>		</a:t>
            </a:r>
            <a:r>
              <a:rPr lang="pl-PL" sz="2400" b="1" dirty="0" smtClean="0"/>
              <a:t>Inne </a:t>
            </a:r>
            <a:r>
              <a:rPr lang="pl-PL" sz="2400" b="1" dirty="0" smtClean="0"/>
              <a:t>cele to kształtowanie lateralizacji, świadomości schematu ciała (jego części oraz lewej i prawej strony) i przestrzeni. MDS reprezentuje zatem </a:t>
            </a:r>
            <a:r>
              <a:rPr lang="pl-PL" sz="2400" b="1" dirty="0" smtClean="0"/>
              <a:t>polisensoryczne</a:t>
            </a:r>
            <a:r>
              <a:rPr lang="pl-PL" sz="2400" b="1" dirty="0" smtClean="0"/>
              <a:t>, aktywne podejście do pracy z dziećmi. </a:t>
            </a:r>
            <a:endParaRPr lang="pl-PL" sz="2400" dirty="0"/>
          </a:p>
        </p:txBody>
      </p:sp>
      <p:pic>
        <p:nvPicPr>
          <p:cNvPr id="4" name="Picture 2" descr="C:\Users\Roman Izraelski\AppData\Local\Microsoft\Windows\Temporary Internet Files\Content.IE5\0VX1WILL\MC900232065[1].wmf"/>
          <p:cNvPicPr>
            <a:picLocks noChangeAspect="1" noChangeArrowheads="1"/>
          </p:cNvPicPr>
          <p:nvPr/>
        </p:nvPicPr>
        <p:blipFill>
          <a:blip r:embed="rId2" cstate="print"/>
          <a:srcRect/>
          <a:stretch>
            <a:fillRect/>
          </a:stretch>
        </p:blipFill>
        <p:spPr bwMode="auto">
          <a:xfrm>
            <a:off x="3059832" y="3645024"/>
            <a:ext cx="2729408" cy="253890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t/>
            </a:r>
            <a:br>
              <a:rPr lang="pl-PL" dirty="0" smtClean="0"/>
            </a:br>
            <a:r>
              <a:rPr lang="pl-PL" b="1" dirty="0" smtClean="0"/>
              <a:t/>
            </a:r>
            <a:br>
              <a:rPr lang="pl-PL" b="1" dirty="0" smtClean="0"/>
            </a:br>
            <a:r>
              <a:rPr lang="pl-PL" b="1" dirty="0" smtClean="0"/>
              <a:t>Metoda </a:t>
            </a:r>
            <a:r>
              <a:rPr lang="pl-PL" b="1" dirty="0" smtClean="0"/>
              <a:t>C</a:t>
            </a:r>
            <a:r>
              <a:rPr lang="pl-PL" b="1" dirty="0" smtClean="0"/>
              <a:t>astillo Moralesa</a:t>
            </a:r>
            <a:endParaRPr lang="pl-PL" dirty="0"/>
          </a:p>
        </p:txBody>
      </p:sp>
      <p:sp>
        <p:nvSpPr>
          <p:cNvPr id="5" name="Symbol zastępczy tekstu 4"/>
          <p:cNvSpPr>
            <a:spLocks noGrp="1"/>
          </p:cNvSpPr>
          <p:nvPr>
            <p:ph sz="quarter" idx="1"/>
          </p:nvPr>
        </p:nvSpPr>
        <p:spPr/>
        <p:txBody>
          <a:bodyPr>
            <a:normAutofit fontScale="85000" lnSpcReduction="10000"/>
          </a:bodyPr>
          <a:lstStyle/>
          <a:p>
            <a:pPr algn="just"/>
            <a:r>
              <a:rPr lang="pl-PL" dirty="0" smtClean="0"/>
              <a:t>Jest to całościowa neurofizjologiczna koncepcja lecznicza, która wykorzystywana jest w terapii dzieci i osób dorosłych z zaburzeniami sensomotorycznymi oraz ustno-twarzowymi. </a:t>
            </a:r>
            <a:endParaRPr lang="pl-PL" dirty="0" smtClean="0"/>
          </a:p>
          <a:p>
            <a:pPr algn="just"/>
            <a:r>
              <a:rPr lang="pl-PL" dirty="0" smtClean="0"/>
              <a:t>W</a:t>
            </a:r>
            <a:r>
              <a:rPr lang="pl-PL" dirty="0" smtClean="0"/>
              <a:t> obrębie tej metody wyróżnia się </a:t>
            </a:r>
            <a:r>
              <a:rPr lang="pl-PL" dirty="0" smtClean="0"/>
              <a:t>neuromotoryczną</a:t>
            </a:r>
            <a:r>
              <a:rPr lang="pl-PL" dirty="0" smtClean="0"/>
              <a:t> terapię rozwojową (NET) </a:t>
            </a:r>
            <a:r>
              <a:rPr lang="pl-PL" dirty="0" smtClean="0"/>
              <a:t>oraz</a:t>
            </a:r>
          </a:p>
          <a:p>
            <a:pPr algn="just"/>
            <a:r>
              <a:rPr lang="pl-PL" dirty="0" smtClean="0"/>
              <a:t> </a:t>
            </a:r>
            <a:r>
              <a:rPr lang="pl-PL" dirty="0" smtClean="0"/>
              <a:t>ustno-twarzową terapię regulacyjną (ORT</a:t>
            </a:r>
            <a:r>
              <a:rPr lang="pl-PL" dirty="0" smtClean="0"/>
              <a:t>).</a:t>
            </a:r>
          </a:p>
          <a:p>
            <a:pPr algn="just"/>
            <a:r>
              <a:rPr lang="pl-PL" dirty="0" smtClean="0"/>
              <a:t> </a:t>
            </a:r>
            <a:r>
              <a:rPr lang="pl-PL" dirty="0" smtClean="0"/>
              <a:t>Neuromotoryczna</a:t>
            </a:r>
            <a:r>
              <a:rPr lang="pl-PL" dirty="0" smtClean="0"/>
              <a:t> terapia rozwojowa użyteczna jest w pracy z dziećmi z opóźnieniem rozwoju sensomotorycznego, zaburzeniami napięcia mięśniowego, przepukliną oponowo-rdzeniową, porażeniami obwodowymi, schorzeniami nerwowo-mięśniowymi, a także z pacjentami po urazach czaszkowo-mózgowych. </a:t>
            </a:r>
            <a:endParaRPr lang="pl-PL"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491</Words>
  <Application>Microsoft Office PowerPoint</Application>
  <PresentationFormat>Pokaz na ekranie (4:3)</PresentationFormat>
  <Paragraphs>64</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Miejski</vt:lpstr>
      <vt:lpstr>Metody wykorzystywane w terapii logopedycznej</vt:lpstr>
      <vt:lpstr>Terapia logopedyczna</vt:lpstr>
      <vt:lpstr>Metody terapii logopedycznej</vt:lpstr>
      <vt:lpstr>Rodzaje metod logopedycznych</vt:lpstr>
      <vt:lpstr>Slajd 5</vt:lpstr>
      <vt:lpstr> Metody teapeutyczne wykorzystywane podczas terapii logopedycznej</vt:lpstr>
      <vt:lpstr>Metoda Dobrego Startu (MDS)</vt:lpstr>
      <vt:lpstr>Slajd 8</vt:lpstr>
      <vt:lpstr>   Metoda Castillo Moralesa</vt:lpstr>
      <vt:lpstr>Slajd 10</vt:lpstr>
      <vt:lpstr>Metoda werbo - tonalna</vt:lpstr>
      <vt:lpstr>Slajd 12</vt:lpstr>
      <vt:lpstr>LOGORYTMIKA</vt:lpstr>
      <vt:lpstr>MAKATON</vt:lpstr>
      <vt:lpstr>Kinezjologia edukacyjna  P. Dennisona</vt:lpstr>
      <vt:lpstr>Slajd 16</vt:lpstr>
      <vt:lpstr>Metoda Ch. Knilla</vt:lpstr>
      <vt:lpstr>Slajd 18</vt:lpstr>
      <vt:lpstr>Metoda Padovan</vt:lpstr>
      <vt:lpstr>Komunikacja wspomagająca i alternatywna</vt:lpstr>
      <vt:lpstr>Slajd 21</vt:lpstr>
      <vt:lpstr>Terapia miofunkcjonalna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Metody terapii logopedycznej dzieci niepełnosprawnych</dc:title>
  <dc:creator>Użytkownik systemu Windows</dc:creator>
  <cp:lastModifiedBy>Użytkownik systemu Windows</cp:lastModifiedBy>
  <cp:revision>3</cp:revision>
  <dcterms:created xsi:type="dcterms:W3CDTF">2021-04-17T21:18:30Z</dcterms:created>
  <dcterms:modified xsi:type="dcterms:W3CDTF">2021-04-18T20:28:37Z</dcterms:modified>
</cp:coreProperties>
</file>